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8"/>
  </p:notesMasterIdLst>
  <p:sldIdLst>
    <p:sldId id="256" r:id="rId2"/>
    <p:sldId id="297" r:id="rId3"/>
    <p:sldId id="260" r:id="rId4"/>
    <p:sldId id="258" r:id="rId5"/>
    <p:sldId id="257" r:id="rId6"/>
    <p:sldId id="298" r:id="rId7"/>
  </p:sldIdLst>
  <p:sldSz cx="9144000" cy="6858000" type="screen4x3"/>
  <p:notesSz cx="6645275" cy="97758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43" autoAdjust="0"/>
  </p:normalViewPr>
  <p:slideViewPr>
    <p:cSldViewPr>
      <p:cViewPr>
        <p:scale>
          <a:sx n="80" d="100"/>
          <a:sy n="8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3BE23-8AB0-448C-B495-3A256EA910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BBF8311-8953-4BEA-96F9-B407DBC132E2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 smtClean="0">
              <a:solidFill>
                <a:schemeClr val="bg1"/>
              </a:solidFill>
            </a:rPr>
            <a:t>Potpora realizaciji aktivnosti slobodnog vremena za zatvorenike i maloljetnike (sportsko-rekreativne i kulturno-umjetničke aktivnosti)</a:t>
          </a:r>
          <a:endParaRPr lang="hr-HR" sz="1600" dirty="0">
            <a:solidFill>
              <a:schemeClr val="bg1"/>
            </a:solidFill>
          </a:endParaRPr>
        </a:p>
      </dgm:t>
    </dgm:pt>
    <dgm:pt modelId="{C6FB996B-150F-483B-9604-97AA1EDB4EDA}" type="parTrans" cxnId="{91DF2D24-30FD-48CD-910B-E837FD2816DE}">
      <dgm:prSet/>
      <dgm:spPr/>
      <dgm:t>
        <a:bodyPr/>
        <a:lstStyle/>
        <a:p>
          <a:endParaRPr lang="hr-HR"/>
        </a:p>
      </dgm:t>
    </dgm:pt>
    <dgm:pt modelId="{FD7270A2-CC5F-4391-98EC-57152CC64FF8}" type="sibTrans" cxnId="{91DF2D24-30FD-48CD-910B-E837FD2816DE}">
      <dgm:prSet/>
      <dgm:spPr/>
      <dgm:t>
        <a:bodyPr/>
        <a:lstStyle/>
        <a:p>
          <a:endParaRPr lang="hr-HR"/>
        </a:p>
      </dgm:t>
    </dgm:pt>
    <dgm:pt modelId="{DC3C0BAF-36C2-4E83-9414-EE820B7D601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 smtClean="0">
              <a:solidFill>
                <a:schemeClr val="bg1"/>
              </a:solidFill>
            </a:rPr>
            <a:t>Potpora odgojno-obrazovnim aktivnosti ma unaprjeđenja i provođenja formalnog i neformalnog obrazovanja zatvorenika i maloljetnika</a:t>
          </a:r>
          <a:endParaRPr lang="hr-HR" sz="1600" dirty="0">
            <a:solidFill>
              <a:schemeClr val="bg1"/>
            </a:solidFill>
          </a:endParaRPr>
        </a:p>
      </dgm:t>
    </dgm:pt>
    <dgm:pt modelId="{7FBCA79D-1406-4D7B-B964-61E690A0C475}" type="parTrans" cxnId="{36EA7D4F-D9D5-40A0-9E74-BC2D638FD15D}">
      <dgm:prSet/>
      <dgm:spPr/>
      <dgm:t>
        <a:bodyPr/>
        <a:lstStyle/>
        <a:p>
          <a:endParaRPr lang="hr-HR"/>
        </a:p>
      </dgm:t>
    </dgm:pt>
    <dgm:pt modelId="{37D6701A-CC92-4EBE-A21B-57023A001FDB}" type="sibTrans" cxnId="{36EA7D4F-D9D5-40A0-9E74-BC2D638FD15D}">
      <dgm:prSet/>
      <dgm:spPr/>
      <dgm:t>
        <a:bodyPr/>
        <a:lstStyle/>
        <a:p>
          <a:endParaRPr lang="hr-HR"/>
        </a:p>
      </dgm:t>
    </dgm:pt>
    <dgm:pt modelId="{7C93F5B6-F0BD-404E-B1A4-C0BAB19CB5A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 smtClean="0">
              <a:solidFill>
                <a:schemeClr val="bg1"/>
              </a:solidFill>
            </a:rPr>
            <a:t>Pružanje potpore aktivnostima malog poduzetništva i zadruga</a:t>
          </a:r>
          <a:endParaRPr lang="hr-HR" sz="1600" dirty="0">
            <a:solidFill>
              <a:schemeClr val="bg1"/>
            </a:solidFill>
          </a:endParaRPr>
        </a:p>
      </dgm:t>
    </dgm:pt>
    <dgm:pt modelId="{A3425837-466C-4FA3-A858-DAE0E5015876}" type="parTrans" cxnId="{8E4886FC-EE43-44B1-BF74-3F35FC550124}">
      <dgm:prSet/>
      <dgm:spPr/>
      <dgm:t>
        <a:bodyPr/>
        <a:lstStyle/>
        <a:p>
          <a:endParaRPr lang="hr-HR"/>
        </a:p>
      </dgm:t>
    </dgm:pt>
    <dgm:pt modelId="{B223677C-401B-438D-A2A0-A9A77A6C1DC5}" type="sibTrans" cxnId="{8E4886FC-EE43-44B1-BF74-3F35FC550124}">
      <dgm:prSet/>
      <dgm:spPr/>
      <dgm:t>
        <a:bodyPr/>
        <a:lstStyle/>
        <a:p>
          <a:endParaRPr lang="hr-HR"/>
        </a:p>
      </dgm:t>
    </dgm:pt>
    <dgm:pt modelId="{7A202562-00A4-4138-84E8-4D0D6B4E2D84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 smtClean="0">
              <a:solidFill>
                <a:schemeClr val="bg1"/>
              </a:solidFill>
            </a:rPr>
            <a:t>Aktivnosti podržavanja socijalnih veza koje pridonose općem cilju natječaja</a:t>
          </a:r>
          <a:endParaRPr lang="hr-HR" sz="1600" dirty="0">
            <a:solidFill>
              <a:schemeClr val="bg1"/>
            </a:solidFill>
          </a:endParaRPr>
        </a:p>
      </dgm:t>
    </dgm:pt>
    <dgm:pt modelId="{5E861586-2D55-4FB8-850C-938C7F6C2C17}" type="parTrans" cxnId="{0FF4BAC6-08C3-461D-AAD1-442BB704AAE2}">
      <dgm:prSet/>
      <dgm:spPr/>
      <dgm:t>
        <a:bodyPr/>
        <a:lstStyle/>
        <a:p>
          <a:endParaRPr lang="hr-HR"/>
        </a:p>
      </dgm:t>
    </dgm:pt>
    <dgm:pt modelId="{DBC8F693-5971-410E-A56E-85552ED3AFF3}" type="sibTrans" cxnId="{0FF4BAC6-08C3-461D-AAD1-442BB704AAE2}">
      <dgm:prSet/>
      <dgm:spPr/>
      <dgm:t>
        <a:bodyPr/>
        <a:lstStyle/>
        <a:p>
          <a:endParaRPr lang="hr-HR"/>
        </a:p>
      </dgm:t>
    </dgm:pt>
    <dgm:pt modelId="{BFB09097-86CD-4072-A325-BAD01C9D47A0}" type="pres">
      <dgm:prSet presAssocID="{4133BE23-8AB0-448C-B495-3A256EA910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BE72D7D-A150-4E68-8FF0-00FE2BD781BD}" type="pres">
      <dgm:prSet presAssocID="{2BBF8311-8953-4BEA-96F9-B407DBC132E2}" presName="parentLin" presStyleCnt="0"/>
      <dgm:spPr/>
    </dgm:pt>
    <dgm:pt modelId="{4E1B4AB7-8595-4AA8-BFE7-57133709828F}" type="pres">
      <dgm:prSet presAssocID="{2BBF8311-8953-4BEA-96F9-B407DBC132E2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601A3A25-3352-4786-BEB0-750320F90C87}" type="pres">
      <dgm:prSet presAssocID="{2BBF8311-8953-4BEA-96F9-B407DBC132E2}" presName="parentText" presStyleLbl="node1" presStyleIdx="0" presStyleCnt="4" custScaleX="142857" custScaleY="14351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C8553F3-CCB1-48D9-8963-5EAEAB1BFC95}" type="pres">
      <dgm:prSet presAssocID="{2BBF8311-8953-4BEA-96F9-B407DBC132E2}" presName="negativeSpace" presStyleCnt="0"/>
      <dgm:spPr/>
    </dgm:pt>
    <dgm:pt modelId="{E07D0C1A-D866-4540-85AB-8B7A61B8454C}" type="pres">
      <dgm:prSet presAssocID="{2BBF8311-8953-4BEA-96F9-B407DBC132E2}" presName="childText" presStyleLbl="conFgAcc1" presStyleIdx="0" presStyleCnt="4">
        <dgm:presLayoutVars>
          <dgm:bulletEnabled val="1"/>
        </dgm:presLayoutVars>
      </dgm:prSet>
      <dgm:spPr/>
    </dgm:pt>
    <dgm:pt modelId="{D05257F0-02DE-43D9-8EB6-FD0A0708AFD2}" type="pres">
      <dgm:prSet presAssocID="{FD7270A2-CC5F-4391-98EC-57152CC64FF8}" presName="spaceBetweenRectangles" presStyleCnt="0"/>
      <dgm:spPr/>
    </dgm:pt>
    <dgm:pt modelId="{45A734CD-A4BE-4381-A85F-A21911110183}" type="pres">
      <dgm:prSet presAssocID="{DC3C0BAF-36C2-4E83-9414-EE820B7D601A}" presName="parentLin" presStyleCnt="0"/>
      <dgm:spPr/>
    </dgm:pt>
    <dgm:pt modelId="{9417BD96-0951-419F-BE39-B8A3C504F4DA}" type="pres">
      <dgm:prSet presAssocID="{DC3C0BAF-36C2-4E83-9414-EE820B7D601A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A414B3E1-F961-4191-82DE-18C11E5DD921}" type="pres">
      <dgm:prSet presAssocID="{DC3C0BAF-36C2-4E83-9414-EE820B7D601A}" presName="parentText" presStyleLbl="node1" presStyleIdx="1" presStyleCnt="4" custScaleX="142857" custScaleY="16910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979E26-CC51-48EE-9D6A-D571337A4226}" type="pres">
      <dgm:prSet presAssocID="{DC3C0BAF-36C2-4E83-9414-EE820B7D601A}" presName="negativeSpace" presStyleCnt="0"/>
      <dgm:spPr/>
    </dgm:pt>
    <dgm:pt modelId="{AF17CA5D-1E1E-490D-93D7-E09821228464}" type="pres">
      <dgm:prSet presAssocID="{DC3C0BAF-36C2-4E83-9414-EE820B7D601A}" presName="childText" presStyleLbl="conFgAcc1" presStyleIdx="1" presStyleCnt="4" custFlipVert="1" custScaleX="99729" custScaleY="89343">
        <dgm:presLayoutVars>
          <dgm:bulletEnabled val="1"/>
        </dgm:presLayoutVars>
      </dgm:prSet>
      <dgm:spPr/>
    </dgm:pt>
    <dgm:pt modelId="{0142E9F8-24F2-4998-ACF4-0CDE0D291B3F}" type="pres">
      <dgm:prSet presAssocID="{37D6701A-CC92-4EBE-A21B-57023A001FDB}" presName="spaceBetweenRectangles" presStyleCnt="0"/>
      <dgm:spPr/>
    </dgm:pt>
    <dgm:pt modelId="{B07C1B04-E536-4296-91FA-DEADA1E0AD82}" type="pres">
      <dgm:prSet presAssocID="{7C93F5B6-F0BD-404E-B1A4-C0BAB19CB5A6}" presName="parentLin" presStyleCnt="0"/>
      <dgm:spPr/>
    </dgm:pt>
    <dgm:pt modelId="{EA06FF16-4FCA-4EAB-9CA7-687C766588B8}" type="pres">
      <dgm:prSet presAssocID="{7C93F5B6-F0BD-404E-B1A4-C0BAB19CB5A6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7B1981DF-6633-4CD4-A011-22B27FA98D4F}" type="pres">
      <dgm:prSet presAssocID="{7C93F5B6-F0BD-404E-B1A4-C0BAB19CB5A6}" presName="parentText" presStyleLbl="node1" presStyleIdx="2" presStyleCnt="4" custScaleX="142857" custScaleY="11938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5FCFF6-D1C6-427B-BB1B-9B85C9994838}" type="pres">
      <dgm:prSet presAssocID="{7C93F5B6-F0BD-404E-B1A4-C0BAB19CB5A6}" presName="negativeSpace" presStyleCnt="0"/>
      <dgm:spPr/>
    </dgm:pt>
    <dgm:pt modelId="{4D2ECED2-93B4-4E61-893F-28C28B9AEC75}" type="pres">
      <dgm:prSet presAssocID="{7C93F5B6-F0BD-404E-B1A4-C0BAB19CB5A6}" presName="childText" presStyleLbl="conFgAcc1" presStyleIdx="2" presStyleCnt="4">
        <dgm:presLayoutVars>
          <dgm:bulletEnabled val="1"/>
        </dgm:presLayoutVars>
      </dgm:prSet>
      <dgm:spPr/>
    </dgm:pt>
    <dgm:pt modelId="{A26AEE80-9966-404F-8F65-C2FE8062F1F0}" type="pres">
      <dgm:prSet presAssocID="{B223677C-401B-438D-A2A0-A9A77A6C1DC5}" presName="spaceBetweenRectangles" presStyleCnt="0"/>
      <dgm:spPr/>
    </dgm:pt>
    <dgm:pt modelId="{283EDB70-B52D-40A7-9BEC-3D7F691961C8}" type="pres">
      <dgm:prSet presAssocID="{7A202562-00A4-4138-84E8-4D0D6B4E2D84}" presName="parentLin" presStyleCnt="0"/>
      <dgm:spPr/>
    </dgm:pt>
    <dgm:pt modelId="{DB226A58-7F44-4ACB-8573-0590B6E5AD63}" type="pres">
      <dgm:prSet presAssocID="{7A202562-00A4-4138-84E8-4D0D6B4E2D84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BE8F31AF-D649-4B5B-B7A1-C152EEE659AC}" type="pres">
      <dgm:prSet presAssocID="{7A202562-00A4-4138-84E8-4D0D6B4E2D84}" presName="parentText" presStyleLbl="node1" presStyleIdx="3" presStyleCnt="4" custScaleX="142857" custScaleY="16496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449B808-A44D-4407-92F8-53A9932C53D3}" type="pres">
      <dgm:prSet presAssocID="{7A202562-00A4-4138-84E8-4D0D6B4E2D84}" presName="negativeSpace" presStyleCnt="0"/>
      <dgm:spPr/>
    </dgm:pt>
    <dgm:pt modelId="{4C7A1219-8CD9-4D56-8AAC-2FFBD67F1698}" type="pres">
      <dgm:prSet presAssocID="{7A202562-00A4-4138-84E8-4D0D6B4E2D8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F9E326-8E4B-4910-B42E-230BBA10F356}" type="presOf" srcId="{7C93F5B6-F0BD-404E-B1A4-C0BAB19CB5A6}" destId="{7B1981DF-6633-4CD4-A011-22B27FA98D4F}" srcOrd="1" destOrd="0" presId="urn:microsoft.com/office/officeart/2005/8/layout/list1"/>
    <dgm:cxn modelId="{5B67742E-67A3-4807-B865-627A7DEEB6FA}" type="presOf" srcId="{2BBF8311-8953-4BEA-96F9-B407DBC132E2}" destId="{4E1B4AB7-8595-4AA8-BFE7-57133709828F}" srcOrd="0" destOrd="0" presId="urn:microsoft.com/office/officeart/2005/8/layout/list1"/>
    <dgm:cxn modelId="{1A90E7C2-B471-4DB4-9B9F-65ADC58CB71B}" type="presOf" srcId="{7A202562-00A4-4138-84E8-4D0D6B4E2D84}" destId="{DB226A58-7F44-4ACB-8573-0590B6E5AD63}" srcOrd="0" destOrd="0" presId="urn:microsoft.com/office/officeart/2005/8/layout/list1"/>
    <dgm:cxn modelId="{DE467950-2AE8-40D4-80ED-562ABE612E6F}" type="presOf" srcId="{2BBF8311-8953-4BEA-96F9-B407DBC132E2}" destId="{601A3A25-3352-4786-BEB0-750320F90C87}" srcOrd="1" destOrd="0" presId="urn:microsoft.com/office/officeart/2005/8/layout/list1"/>
    <dgm:cxn modelId="{6A304BE2-08F7-455D-8833-9CEEE4B2C0C8}" type="presOf" srcId="{DC3C0BAF-36C2-4E83-9414-EE820B7D601A}" destId="{A414B3E1-F961-4191-82DE-18C11E5DD921}" srcOrd="1" destOrd="0" presId="urn:microsoft.com/office/officeart/2005/8/layout/list1"/>
    <dgm:cxn modelId="{91DF2D24-30FD-48CD-910B-E837FD2816DE}" srcId="{4133BE23-8AB0-448C-B495-3A256EA910E3}" destId="{2BBF8311-8953-4BEA-96F9-B407DBC132E2}" srcOrd="0" destOrd="0" parTransId="{C6FB996B-150F-483B-9604-97AA1EDB4EDA}" sibTransId="{FD7270A2-CC5F-4391-98EC-57152CC64FF8}"/>
    <dgm:cxn modelId="{8A70CF3E-E9FE-4D6E-B5FF-9E51483DBBC5}" type="presOf" srcId="{DC3C0BAF-36C2-4E83-9414-EE820B7D601A}" destId="{9417BD96-0951-419F-BE39-B8A3C504F4DA}" srcOrd="0" destOrd="0" presId="urn:microsoft.com/office/officeart/2005/8/layout/list1"/>
    <dgm:cxn modelId="{36EA7D4F-D9D5-40A0-9E74-BC2D638FD15D}" srcId="{4133BE23-8AB0-448C-B495-3A256EA910E3}" destId="{DC3C0BAF-36C2-4E83-9414-EE820B7D601A}" srcOrd="1" destOrd="0" parTransId="{7FBCA79D-1406-4D7B-B964-61E690A0C475}" sibTransId="{37D6701A-CC92-4EBE-A21B-57023A001FDB}"/>
    <dgm:cxn modelId="{B477C942-3B0C-4B60-8596-9AEA3EFC163E}" type="presOf" srcId="{7C93F5B6-F0BD-404E-B1A4-C0BAB19CB5A6}" destId="{EA06FF16-4FCA-4EAB-9CA7-687C766588B8}" srcOrd="0" destOrd="0" presId="urn:microsoft.com/office/officeart/2005/8/layout/list1"/>
    <dgm:cxn modelId="{0FF4BAC6-08C3-461D-AAD1-442BB704AAE2}" srcId="{4133BE23-8AB0-448C-B495-3A256EA910E3}" destId="{7A202562-00A4-4138-84E8-4D0D6B4E2D84}" srcOrd="3" destOrd="0" parTransId="{5E861586-2D55-4FB8-850C-938C7F6C2C17}" sibTransId="{DBC8F693-5971-410E-A56E-85552ED3AFF3}"/>
    <dgm:cxn modelId="{8E4886FC-EE43-44B1-BF74-3F35FC550124}" srcId="{4133BE23-8AB0-448C-B495-3A256EA910E3}" destId="{7C93F5B6-F0BD-404E-B1A4-C0BAB19CB5A6}" srcOrd="2" destOrd="0" parTransId="{A3425837-466C-4FA3-A858-DAE0E5015876}" sibTransId="{B223677C-401B-438D-A2A0-A9A77A6C1DC5}"/>
    <dgm:cxn modelId="{67F391B6-1D7D-475D-AF94-1DAA53AAC602}" type="presOf" srcId="{7A202562-00A4-4138-84E8-4D0D6B4E2D84}" destId="{BE8F31AF-D649-4B5B-B7A1-C152EEE659AC}" srcOrd="1" destOrd="0" presId="urn:microsoft.com/office/officeart/2005/8/layout/list1"/>
    <dgm:cxn modelId="{9DC73FC5-F3CD-4072-9CE6-89F27F27607C}" type="presOf" srcId="{4133BE23-8AB0-448C-B495-3A256EA910E3}" destId="{BFB09097-86CD-4072-A325-BAD01C9D47A0}" srcOrd="0" destOrd="0" presId="urn:microsoft.com/office/officeart/2005/8/layout/list1"/>
    <dgm:cxn modelId="{2EDA730D-3451-43DA-9551-90C3D8614A8C}" type="presParOf" srcId="{BFB09097-86CD-4072-A325-BAD01C9D47A0}" destId="{EBE72D7D-A150-4E68-8FF0-00FE2BD781BD}" srcOrd="0" destOrd="0" presId="urn:microsoft.com/office/officeart/2005/8/layout/list1"/>
    <dgm:cxn modelId="{A2543BAF-64C9-4DB9-AF01-E88D3E395C7B}" type="presParOf" srcId="{EBE72D7D-A150-4E68-8FF0-00FE2BD781BD}" destId="{4E1B4AB7-8595-4AA8-BFE7-57133709828F}" srcOrd="0" destOrd="0" presId="urn:microsoft.com/office/officeart/2005/8/layout/list1"/>
    <dgm:cxn modelId="{C728123A-CE28-42EB-A304-1AEFD102252B}" type="presParOf" srcId="{EBE72D7D-A150-4E68-8FF0-00FE2BD781BD}" destId="{601A3A25-3352-4786-BEB0-750320F90C87}" srcOrd="1" destOrd="0" presId="urn:microsoft.com/office/officeart/2005/8/layout/list1"/>
    <dgm:cxn modelId="{E11EBF25-D9FE-4980-8123-580FD52AB3F7}" type="presParOf" srcId="{BFB09097-86CD-4072-A325-BAD01C9D47A0}" destId="{DC8553F3-CCB1-48D9-8963-5EAEAB1BFC95}" srcOrd="1" destOrd="0" presId="urn:microsoft.com/office/officeart/2005/8/layout/list1"/>
    <dgm:cxn modelId="{A27E10D7-BAEE-4C91-B07E-D178DD17E345}" type="presParOf" srcId="{BFB09097-86CD-4072-A325-BAD01C9D47A0}" destId="{E07D0C1A-D866-4540-85AB-8B7A61B8454C}" srcOrd="2" destOrd="0" presId="urn:microsoft.com/office/officeart/2005/8/layout/list1"/>
    <dgm:cxn modelId="{DF1FE683-C48B-465F-AB80-8ED6473D6D5F}" type="presParOf" srcId="{BFB09097-86CD-4072-A325-BAD01C9D47A0}" destId="{D05257F0-02DE-43D9-8EB6-FD0A0708AFD2}" srcOrd="3" destOrd="0" presId="urn:microsoft.com/office/officeart/2005/8/layout/list1"/>
    <dgm:cxn modelId="{50E9921B-FE14-40BE-87B4-F83A99B811BF}" type="presParOf" srcId="{BFB09097-86CD-4072-A325-BAD01C9D47A0}" destId="{45A734CD-A4BE-4381-A85F-A21911110183}" srcOrd="4" destOrd="0" presId="urn:microsoft.com/office/officeart/2005/8/layout/list1"/>
    <dgm:cxn modelId="{B07FC1A4-FC88-43C0-B6A2-64A08D7DE462}" type="presParOf" srcId="{45A734CD-A4BE-4381-A85F-A21911110183}" destId="{9417BD96-0951-419F-BE39-B8A3C504F4DA}" srcOrd="0" destOrd="0" presId="urn:microsoft.com/office/officeart/2005/8/layout/list1"/>
    <dgm:cxn modelId="{214FF57D-11E5-4CFB-ABFC-92A94FFFA0AB}" type="presParOf" srcId="{45A734CD-A4BE-4381-A85F-A21911110183}" destId="{A414B3E1-F961-4191-82DE-18C11E5DD921}" srcOrd="1" destOrd="0" presId="urn:microsoft.com/office/officeart/2005/8/layout/list1"/>
    <dgm:cxn modelId="{4F972DD6-0CF8-4956-86D6-F454BBB54869}" type="presParOf" srcId="{BFB09097-86CD-4072-A325-BAD01C9D47A0}" destId="{16979E26-CC51-48EE-9D6A-D571337A4226}" srcOrd="5" destOrd="0" presId="urn:microsoft.com/office/officeart/2005/8/layout/list1"/>
    <dgm:cxn modelId="{744A9554-5AA0-414F-94B0-7843B7EB01B1}" type="presParOf" srcId="{BFB09097-86CD-4072-A325-BAD01C9D47A0}" destId="{AF17CA5D-1E1E-490D-93D7-E09821228464}" srcOrd="6" destOrd="0" presId="urn:microsoft.com/office/officeart/2005/8/layout/list1"/>
    <dgm:cxn modelId="{BBDC4A29-4480-419C-BB33-CC18BBA58CCF}" type="presParOf" srcId="{BFB09097-86CD-4072-A325-BAD01C9D47A0}" destId="{0142E9F8-24F2-4998-ACF4-0CDE0D291B3F}" srcOrd="7" destOrd="0" presId="urn:microsoft.com/office/officeart/2005/8/layout/list1"/>
    <dgm:cxn modelId="{1F18E46E-022B-4868-B9E0-D5F83331F3C5}" type="presParOf" srcId="{BFB09097-86CD-4072-A325-BAD01C9D47A0}" destId="{B07C1B04-E536-4296-91FA-DEADA1E0AD82}" srcOrd="8" destOrd="0" presId="urn:microsoft.com/office/officeart/2005/8/layout/list1"/>
    <dgm:cxn modelId="{5CA8A2B8-560B-4851-A16C-CC7DD9A5CC34}" type="presParOf" srcId="{B07C1B04-E536-4296-91FA-DEADA1E0AD82}" destId="{EA06FF16-4FCA-4EAB-9CA7-687C766588B8}" srcOrd="0" destOrd="0" presId="urn:microsoft.com/office/officeart/2005/8/layout/list1"/>
    <dgm:cxn modelId="{9C7E77AC-E6DD-4710-BDDE-DEAE1512E831}" type="presParOf" srcId="{B07C1B04-E536-4296-91FA-DEADA1E0AD82}" destId="{7B1981DF-6633-4CD4-A011-22B27FA98D4F}" srcOrd="1" destOrd="0" presId="urn:microsoft.com/office/officeart/2005/8/layout/list1"/>
    <dgm:cxn modelId="{2CEF5243-368C-43E4-B646-80F034B0F9CB}" type="presParOf" srcId="{BFB09097-86CD-4072-A325-BAD01C9D47A0}" destId="{365FCFF6-D1C6-427B-BB1B-9B85C9994838}" srcOrd="9" destOrd="0" presId="urn:microsoft.com/office/officeart/2005/8/layout/list1"/>
    <dgm:cxn modelId="{6002653A-E786-42C5-9FB7-5897725E542B}" type="presParOf" srcId="{BFB09097-86CD-4072-A325-BAD01C9D47A0}" destId="{4D2ECED2-93B4-4E61-893F-28C28B9AEC75}" srcOrd="10" destOrd="0" presId="urn:microsoft.com/office/officeart/2005/8/layout/list1"/>
    <dgm:cxn modelId="{089A789D-F01C-47ED-AC31-F1AB4E684C03}" type="presParOf" srcId="{BFB09097-86CD-4072-A325-BAD01C9D47A0}" destId="{A26AEE80-9966-404F-8F65-C2FE8062F1F0}" srcOrd="11" destOrd="0" presId="urn:microsoft.com/office/officeart/2005/8/layout/list1"/>
    <dgm:cxn modelId="{D1695EB0-058A-4B8E-9DC9-681C32716618}" type="presParOf" srcId="{BFB09097-86CD-4072-A325-BAD01C9D47A0}" destId="{283EDB70-B52D-40A7-9BEC-3D7F691961C8}" srcOrd="12" destOrd="0" presId="urn:microsoft.com/office/officeart/2005/8/layout/list1"/>
    <dgm:cxn modelId="{AC13E6EC-0554-4489-8E1E-4F00A702281C}" type="presParOf" srcId="{283EDB70-B52D-40A7-9BEC-3D7F691961C8}" destId="{DB226A58-7F44-4ACB-8573-0590B6E5AD63}" srcOrd="0" destOrd="0" presId="urn:microsoft.com/office/officeart/2005/8/layout/list1"/>
    <dgm:cxn modelId="{43068788-D86D-4948-A242-6B6FDD95D4F5}" type="presParOf" srcId="{283EDB70-B52D-40A7-9BEC-3D7F691961C8}" destId="{BE8F31AF-D649-4B5B-B7A1-C152EEE659AC}" srcOrd="1" destOrd="0" presId="urn:microsoft.com/office/officeart/2005/8/layout/list1"/>
    <dgm:cxn modelId="{DB109994-117E-45FB-AFF8-BD526F0666EC}" type="presParOf" srcId="{BFB09097-86CD-4072-A325-BAD01C9D47A0}" destId="{E449B808-A44D-4407-92F8-53A9932C53D3}" srcOrd="13" destOrd="0" presId="urn:microsoft.com/office/officeart/2005/8/layout/list1"/>
    <dgm:cxn modelId="{6FA3B640-66EF-4704-BD09-ECB9E81419F0}" type="presParOf" srcId="{BFB09097-86CD-4072-A325-BAD01C9D47A0}" destId="{4C7A1219-8CD9-4D56-8AAC-2FFBD67F169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CC1688-7553-494E-B841-FB26DD49E64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15C0CCD-9615-434A-A538-12AD7D8096BC}">
      <dgm:prSet phldrT="[Text]" custT="1"/>
      <dgm:spPr/>
      <dgm:t>
        <a:bodyPr/>
        <a:lstStyle/>
        <a:p>
          <a:r>
            <a:rPr lang="hr-HR" sz="2000" dirty="0" smtClean="0"/>
            <a:t>Okrugli stol</a:t>
          </a:r>
        </a:p>
        <a:p>
          <a:r>
            <a:rPr lang="hr-HR" sz="2000" dirty="0" smtClean="0"/>
            <a:t>Info-udruge</a:t>
          </a:r>
        </a:p>
        <a:p>
          <a:r>
            <a:rPr lang="hr-HR" sz="2000" dirty="0" smtClean="0">
              <a:solidFill>
                <a:schemeClr val="accent5">
                  <a:lumMod val="50000"/>
                </a:schemeClr>
              </a:solidFill>
            </a:rPr>
            <a:t>kraj svibnja 2017.</a:t>
          </a:r>
          <a:endParaRPr lang="hr-HR" sz="2000" dirty="0">
            <a:solidFill>
              <a:schemeClr val="accent5">
                <a:lumMod val="50000"/>
              </a:schemeClr>
            </a:solidFill>
          </a:endParaRPr>
        </a:p>
      </dgm:t>
    </dgm:pt>
    <dgm:pt modelId="{445B4E24-208A-4FA1-9BF3-35CF33611BEC}" type="parTrans" cxnId="{3E70DDAA-37F4-4B47-979A-938EAD59E64C}">
      <dgm:prSet/>
      <dgm:spPr/>
      <dgm:t>
        <a:bodyPr/>
        <a:lstStyle/>
        <a:p>
          <a:endParaRPr lang="hr-HR"/>
        </a:p>
      </dgm:t>
    </dgm:pt>
    <dgm:pt modelId="{F7EA61DD-4C9A-4B7D-853F-0BBD219A7503}" type="sibTrans" cxnId="{3E70DDAA-37F4-4B47-979A-938EAD59E64C}">
      <dgm:prSet/>
      <dgm:spPr/>
      <dgm:t>
        <a:bodyPr/>
        <a:lstStyle/>
        <a:p>
          <a:endParaRPr lang="hr-HR"/>
        </a:p>
      </dgm:t>
    </dgm:pt>
    <dgm:pt modelId="{C402EE1B-445C-4D6A-9051-1A795904145B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2000" dirty="0" smtClean="0"/>
            <a:t>Objava Javnog poziva</a:t>
          </a:r>
        </a:p>
        <a:p>
          <a:r>
            <a:rPr lang="hr-HR" sz="2000" dirty="0" smtClean="0">
              <a:solidFill>
                <a:schemeClr val="accent5">
                  <a:lumMod val="50000"/>
                </a:schemeClr>
              </a:solidFill>
            </a:rPr>
            <a:t>početak rujna 2017.</a:t>
          </a:r>
          <a:endParaRPr lang="hr-HR" sz="2000" dirty="0">
            <a:solidFill>
              <a:schemeClr val="accent5">
                <a:lumMod val="50000"/>
              </a:schemeClr>
            </a:solidFill>
          </a:endParaRPr>
        </a:p>
      </dgm:t>
    </dgm:pt>
    <dgm:pt modelId="{6C996A13-1AF3-4EBD-99C2-34F71FF7E35E}" type="parTrans" cxnId="{3AABE8F6-CAF3-43C0-9C36-2856B5B0BEEA}">
      <dgm:prSet/>
      <dgm:spPr/>
      <dgm:t>
        <a:bodyPr/>
        <a:lstStyle/>
        <a:p>
          <a:endParaRPr lang="hr-HR"/>
        </a:p>
      </dgm:t>
    </dgm:pt>
    <dgm:pt modelId="{36D44B93-7DBD-4707-BA1A-132AE60B253C}" type="sibTrans" cxnId="{3AABE8F6-CAF3-43C0-9C36-2856B5B0BEEA}">
      <dgm:prSet/>
      <dgm:spPr/>
      <dgm:t>
        <a:bodyPr/>
        <a:lstStyle/>
        <a:p>
          <a:endParaRPr lang="hr-HR"/>
        </a:p>
      </dgm:t>
    </dgm:pt>
    <dgm:pt modelId="{80F466C3-4F9A-4AA6-98FB-7513018AB54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r-HR" sz="2000" dirty="0" smtClean="0"/>
            <a:t>Odluka o raspodjeli sredstava i početak provedbe aktivnosti</a:t>
          </a:r>
        </a:p>
      </dgm:t>
    </dgm:pt>
    <dgm:pt modelId="{1E440F9F-30B7-41BA-965C-E4C221E7BF5E}" type="parTrans" cxnId="{372B71E5-37FF-4EC3-AB96-02B56BD529FD}">
      <dgm:prSet/>
      <dgm:spPr/>
      <dgm:t>
        <a:bodyPr/>
        <a:lstStyle/>
        <a:p>
          <a:endParaRPr lang="hr-HR"/>
        </a:p>
      </dgm:t>
    </dgm:pt>
    <dgm:pt modelId="{E7ADF4B7-1F28-4011-B701-3B7892C71691}" type="sibTrans" cxnId="{372B71E5-37FF-4EC3-AB96-02B56BD529FD}">
      <dgm:prSet/>
      <dgm:spPr/>
      <dgm:t>
        <a:bodyPr/>
        <a:lstStyle/>
        <a:p>
          <a:endParaRPr lang="hr-HR"/>
        </a:p>
      </dgm:t>
    </dgm:pt>
    <dgm:pt modelId="{2925ACC0-0D04-40B6-BE87-9132071710F6}" type="pres">
      <dgm:prSet presAssocID="{02CC1688-7553-494E-B841-FB26DD49E641}" presName="CompostProcess" presStyleCnt="0">
        <dgm:presLayoutVars>
          <dgm:dir/>
          <dgm:resizeHandles val="exact"/>
        </dgm:presLayoutVars>
      </dgm:prSet>
      <dgm:spPr/>
    </dgm:pt>
    <dgm:pt modelId="{683BDB0D-A506-4F47-9B4F-9475B6CD5F67}" type="pres">
      <dgm:prSet presAssocID="{02CC1688-7553-494E-B841-FB26DD49E641}" presName="arrow" presStyleLbl="bgShp" presStyleIdx="0" presStyleCnt="1"/>
      <dgm:spPr/>
    </dgm:pt>
    <dgm:pt modelId="{EA85BF85-4607-46E3-BF77-501F0FCF8307}" type="pres">
      <dgm:prSet presAssocID="{02CC1688-7553-494E-B841-FB26DD49E641}" presName="linearProcess" presStyleCnt="0"/>
      <dgm:spPr/>
    </dgm:pt>
    <dgm:pt modelId="{7E855BDA-AAAA-4F15-92AB-8F5CAFB1B475}" type="pres">
      <dgm:prSet presAssocID="{615C0CCD-9615-434A-A538-12AD7D8096B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52C53F-6FBB-496C-9A33-9F3A303112AD}" type="pres">
      <dgm:prSet presAssocID="{F7EA61DD-4C9A-4B7D-853F-0BBD219A7503}" presName="sibTrans" presStyleCnt="0"/>
      <dgm:spPr/>
    </dgm:pt>
    <dgm:pt modelId="{8958E05D-551D-48C6-AD2B-28CC881B0BA3}" type="pres">
      <dgm:prSet presAssocID="{C402EE1B-445C-4D6A-9051-1A795904145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CDFA8F-3031-4C81-AC6D-55060B0F7603}" type="pres">
      <dgm:prSet presAssocID="{36D44B93-7DBD-4707-BA1A-132AE60B253C}" presName="sibTrans" presStyleCnt="0"/>
      <dgm:spPr/>
    </dgm:pt>
    <dgm:pt modelId="{B3232FF6-BE67-4B4E-82FE-82A5A80EA79D}" type="pres">
      <dgm:prSet presAssocID="{80F466C3-4F9A-4AA6-98FB-7513018AB54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DA69AE7-86D7-4FC4-9E32-4FF151FEA3CD}" type="presOf" srcId="{80F466C3-4F9A-4AA6-98FB-7513018AB54B}" destId="{B3232FF6-BE67-4B4E-82FE-82A5A80EA79D}" srcOrd="0" destOrd="0" presId="urn:microsoft.com/office/officeart/2005/8/layout/hProcess9"/>
    <dgm:cxn modelId="{3E70DDAA-37F4-4B47-979A-938EAD59E64C}" srcId="{02CC1688-7553-494E-B841-FB26DD49E641}" destId="{615C0CCD-9615-434A-A538-12AD7D8096BC}" srcOrd="0" destOrd="0" parTransId="{445B4E24-208A-4FA1-9BF3-35CF33611BEC}" sibTransId="{F7EA61DD-4C9A-4B7D-853F-0BBD219A7503}"/>
    <dgm:cxn modelId="{372B71E5-37FF-4EC3-AB96-02B56BD529FD}" srcId="{02CC1688-7553-494E-B841-FB26DD49E641}" destId="{80F466C3-4F9A-4AA6-98FB-7513018AB54B}" srcOrd="2" destOrd="0" parTransId="{1E440F9F-30B7-41BA-965C-E4C221E7BF5E}" sibTransId="{E7ADF4B7-1F28-4011-B701-3B7892C71691}"/>
    <dgm:cxn modelId="{C0ECFC21-EE00-4AF6-89AC-205AAFA7BDFC}" type="presOf" srcId="{615C0CCD-9615-434A-A538-12AD7D8096BC}" destId="{7E855BDA-AAAA-4F15-92AB-8F5CAFB1B475}" srcOrd="0" destOrd="0" presId="urn:microsoft.com/office/officeart/2005/8/layout/hProcess9"/>
    <dgm:cxn modelId="{E7C59CF4-5F1A-42A1-8A1E-A819EA92FA67}" type="presOf" srcId="{C402EE1B-445C-4D6A-9051-1A795904145B}" destId="{8958E05D-551D-48C6-AD2B-28CC881B0BA3}" srcOrd="0" destOrd="0" presId="urn:microsoft.com/office/officeart/2005/8/layout/hProcess9"/>
    <dgm:cxn modelId="{3AABE8F6-CAF3-43C0-9C36-2856B5B0BEEA}" srcId="{02CC1688-7553-494E-B841-FB26DD49E641}" destId="{C402EE1B-445C-4D6A-9051-1A795904145B}" srcOrd="1" destOrd="0" parTransId="{6C996A13-1AF3-4EBD-99C2-34F71FF7E35E}" sibTransId="{36D44B93-7DBD-4707-BA1A-132AE60B253C}"/>
    <dgm:cxn modelId="{DA514ED2-A0AF-4809-8DE9-C2E7223AC071}" type="presOf" srcId="{02CC1688-7553-494E-B841-FB26DD49E641}" destId="{2925ACC0-0D04-40B6-BE87-9132071710F6}" srcOrd="0" destOrd="0" presId="urn:microsoft.com/office/officeart/2005/8/layout/hProcess9"/>
    <dgm:cxn modelId="{3F607112-ED80-4AB0-BA83-8BC0EC102123}" type="presParOf" srcId="{2925ACC0-0D04-40B6-BE87-9132071710F6}" destId="{683BDB0D-A506-4F47-9B4F-9475B6CD5F67}" srcOrd="0" destOrd="0" presId="urn:microsoft.com/office/officeart/2005/8/layout/hProcess9"/>
    <dgm:cxn modelId="{8E7E7378-A89E-4682-9F3F-2235090E5197}" type="presParOf" srcId="{2925ACC0-0D04-40B6-BE87-9132071710F6}" destId="{EA85BF85-4607-46E3-BF77-501F0FCF8307}" srcOrd="1" destOrd="0" presId="urn:microsoft.com/office/officeart/2005/8/layout/hProcess9"/>
    <dgm:cxn modelId="{3320F122-F028-46A9-9719-AB8C1A326E9A}" type="presParOf" srcId="{EA85BF85-4607-46E3-BF77-501F0FCF8307}" destId="{7E855BDA-AAAA-4F15-92AB-8F5CAFB1B475}" srcOrd="0" destOrd="0" presId="urn:microsoft.com/office/officeart/2005/8/layout/hProcess9"/>
    <dgm:cxn modelId="{5F16AF76-3BBE-42F5-BBBE-F5A752512A93}" type="presParOf" srcId="{EA85BF85-4607-46E3-BF77-501F0FCF8307}" destId="{0752C53F-6FBB-496C-9A33-9F3A303112AD}" srcOrd="1" destOrd="0" presId="urn:microsoft.com/office/officeart/2005/8/layout/hProcess9"/>
    <dgm:cxn modelId="{12341C46-6EA3-426F-AA71-D0D7796809ED}" type="presParOf" srcId="{EA85BF85-4607-46E3-BF77-501F0FCF8307}" destId="{8958E05D-551D-48C6-AD2B-28CC881B0BA3}" srcOrd="2" destOrd="0" presId="urn:microsoft.com/office/officeart/2005/8/layout/hProcess9"/>
    <dgm:cxn modelId="{975C1EDC-46C3-46A8-8B42-BAA3A7ECDE99}" type="presParOf" srcId="{EA85BF85-4607-46E3-BF77-501F0FCF8307}" destId="{2FCDFA8F-3031-4C81-AC6D-55060B0F7603}" srcOrd="3" destOrd="0" presId="urn:microsoft.com/office/officeart/2005/8/layout/hProcess9"/>
    <dgm:cxn modelId="{015C893A-0D4E-4021-93B6-743609AC1434}" type="presParOf" srcId="{EA85BF85-4607-46E3-BF77-501F0FCF8307}" destId="{B3232FF6-BE67-4B4E-82FE-82A5A80EA79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D0C1A-D866-4540-85AB-8B7A61B8454C}">
      <dsp:nvSpPr>
        <dsp:cNvPr id="0" name=""/>
        <dsp:cNvSpPr/>
      </dsp:nvSpPr>
      <dsp:spPr>
        <a:xfrm>
          <a:off x="0" y="662825"/>
          <a:ext cx="7620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A3A25-3352-4786-BEB0-750320F90C87}">
      <dsp:nvSpPr>
        <dsp:cNvPr id="0" name=""/>
        <dsp:cNvSpPr/>
      </dsp:nvSpPr>
      <dsp:spPr>
        <a:xfrm>
          <a:off x="362768" y="55501"/>
          <a:ext cx="7255363" cy="93204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bg1"/>
              </a:solidFill>
            </a:rPr>
            <a:t>Potpora realizaciji aktivnosti slobodnog vremena za zatvorenike i maloljetnike (sportsko-rekreativne i kulturno-umjetničke aktivnosti)</a:t>
          </a:r>
          <a:endParaRPr lang="hr-HR" sz="1600" kern="1200" dirty="0">
            <a:solidFill>
              <a:schemeClr val="bg1"/>
            </a:solidFill>
          </a:endParaRPr>
        </a:p>
      </dsp:txBody>
      <dsp:txXfrm>
        <a:off x="408267" y="101000"/>
        <a:ext cx="7164365" cy="841045"/>
      </dsp:txXfrm>
    </dsp:sp>
    <dsp:sp modelId="{AF17CA5D-1E1E-490D-93D7-E09821228464}">
      <dsp:nvSpPr>
        <dsp:cNvPr id="0" name=""/>
        <dsp:cNvSpPr/>
      </dsp:nvSpPr>
      <dsp:spPr>
        <a:xfrm flipV="1">
          <a:off x="0" y="2109553"/>
          <a:ext cx="7599349" cy="4953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4B3E1-F961-4191-82DE-18C11E5DD921}">
      <dsp:nvSpPr>
        <dsp:cNvPr id="0" name=""/>
        <dsp:cNvSpPr/>
      </dsp:nvSpPr>
      <dsp:spPr>
        <a:xfrm>
          <a:off x="362768" y="1336025"/>
          <a:ext cx="7255363" cy="1098248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bg1"/>
              </a:solidFill>
            </a:rPr>
            <a:t>Potpora odgojno-obrazovnim aktivnosti ma unaprjeđenja i provođenja formalnog i neformalnog obrazovanja zatvorenika i maloljetnika</a:t>
          </a:r>
          <a:endParaRPr lang="hr-HR" sz="1600" kern="1200" dirty="0">
            <a:solidFill>
              <a:schemeClr val="bg1"/>
            </a:solidFill>
          </a:endParaRPr>
        </a:p>
      </dsp:txBody>
      <dsp:txXfrm>
        <a:off x="416380" y="1389637"/>
        <a:ext cx="7148139" cy="991024"/>
      </dsp:txXfrm>
    </dsp:sp>
    <dsp:sp modelId="{4D2ECED2-93B4-4E61-893F-28C28B9AEC75}">
      <dsp:nvSpPr>
        <dsp:cNvPr id="0" name=""/>
        <dsp:cNvSpPr/>
      </dsp:nvSpPr>
      <dsp:spPr>
        <a:xfrm>
          <a:off x="0" y="3174298"/>
          <a:ext cx="7620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981DF-6633-4CD4-A011-22B27FA98D4F}">
      <dsp:nvSpPr>
        <dsp:cNvPr id="0" name=""/>
        <dsp:cNvSpPr/>
      </dsp:nvSpPr>
      <dsp:spPr>
        <a:xfrm>
          <a:off x="362768" y="2723671"/>
          <a:ext cx="7255363" cy="775346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bg1"/>
              </a:solidFill>
            </a:rPr>
            <a:t>Pružanje potpore aktivnostima malog poduzetništva i zadruga</a:t>
          </a:r>
          <a:endParaRPr lang="hr-HR" sz="1600" kern="1200" dirty="0">
            <a:solidFill>
              <a:schemeClr val="bg1"/>
            </a:solidFill>
          </a:endParaRPr>
        </a:p>
      </dsp:txBody>
      <dsp:txXfrm>
        <a:off x="400617" y="2761520"/>
        <a:ext cx="7179665" cy="699648"/>
      </dsp:txXfrm>
    </dsp:sp>
    <dsp:sp modelId="{4C7A1219-8CD9-4D56-8AAC-2FFBD67F1698}">
      <dsp:nvSpPr>
        <dsp:cNvPr id="0" name=""/>
        <dsp:cNvSpPr/>
      </dsp:nvSpPr>
      <dsp:spPr>
        <a:xfrm>
          <a:off x="0" y="4594146"/>
          <a:ext cx="7620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F31AF-D649-4B5B-B7A1-C152EEE659AC}">
      <dsp:nvSpPr>
        <dsp:cNvPr id="0" name=""/>
        <dsp:cNvSpPr/>
      </dsp:nvSpPr>
      <dsp:spPr>
        <a:xfrm>
          <a:off x="362768" y="3847498"/>
          <a:ext cx="7255363" cy="1071368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bg1"/>
              </a:solidFill>
            </a:rPr>
            <a:t>Aktivnosti podržavanja socijalnih veza koje pridonose općem cilju natječaja</a:t>
          </a:r>
          <a:endParaRPr lang="hr-HR" sz="1600" kern="1200" dirty="0">
            <a:solidFill>
              <a:schemeClr val="bg1"/>
            </a:solidFill>
          </a:endParaRPr>
        </a:p>
      </dsp:txBody>
      <dsp:txXfrm>
        <a:off x="415068" y="3899798"/>
        <a:ext cx="7150763" cy="966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BDB0D-A506-4F47-9B4F-9475B6CD5F67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55BDA-AAAA-4F15-92AB-8F5CAFB1B475}">
      <dsp:nvSpPr>
        <dsp:cNvPr id="0" name=""/>
        <dsp:cNvSpPr/>
      </dsp:nvSpPr>
      <dsp:spPr>
        <a:xfrm>
          <a:off x="0" y="1440179"/>
          <a:ext cx="228600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Okrugli stol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Info-udruge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chemeClr val="accent5">
                  <a:lumMod val="50000"/>
                </a:schemeClr>
              </a:solidFill>
            </a:rPr>
            <a:t>kraj svibnja 2017.</a:t>
          </a:r>
          <a:endParaRPr lang="hr-HR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93738" y="1533917"/>
        <a:ext cx="2098524" cy="1732764"/>
      </dsp:txXfrm>
    </dsp:sp>
    <dsp:sp modelId="{8958E05D-551D-48C6-AD2B-28CC881B0BA3}">
      <dsp:nvSpPr>
        <dsp:cNvPr id="0" name=""/>
        <dsp:cNvSpPr/>
      </dsp:nvSpPr>
      <dsp:spPr>
        <a:xfrm>
          <a:off x="2667000" y="1440179"/>
          <a:ext cx="2286000" cy="192024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Objava Javnog poziva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chemeClr val="accent5">
                  <a:lumMod val="50000"/>
                </a:schemeClr>
              </a:solidFill>
            </a:rPr>
            <a:t>početak rujna 2017.</a:t>
          </a:r>
          <a:endParaRPr lang="hr-HR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760738" y="1533917"/>
        <a:ext cx="2098524" cy="1732764"/>
      </dsp:txXfrm>
    </dsp:sp>
    <dsp:sp modelId="{B3232FF6-BE67-4B4E-82FE-82A5A80EA79D}">
      <dsp:nvSpPr>
        <dsp:cNvPr id="0" name=""/>
        <dsp:cNvSpPr/>
      </dsp:nvSpPr>
      <dsp:spPr>
        <a:xfrm>
          <a:off x="5334000" y="1440179"/>
          <a:ext cx="2286000" cy="192024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Odluka o raspodjeli sredstava i početak provedbe aktivnosti</a:t>
          </a:r>
        </a:p>
      </dsp:txBody>
      <dsp:txXfrm>
        <a:off x="5427738" y="1533917"/>
        <a:ext cx="2098524" cy="1732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1064D-4C6B-4597-B42E-83F8E78E1DE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481E8-049E-4894-AA3F-1E46BC95F1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60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81E8-049E-4894-AA3F-1E46BC95F15B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40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423C7A-3C79-4121-BF69-D99517BC0C77}" type="datetimeFigureOut">
              <a:rPr lang="hr-HR" smtClean="0"/>
              <a:t>9.3.2017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-udruge@uzs.pravosudj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000" b="1" dirty="0" smtClean="0">
                <a:solidFill>
                  <a:srgbClr val="1F497D"/>
                </a:solidFill>
                <a:latin typeface="+mn-lt"/>
                <a:ea typeface="Calibri"/>
              </a:rPr>
              <a:t>SUFINANCIRANJE </a:t>
            </a:r>
            <a:r>
              <a:rPr lang="hr-HR" sz="2000" b="1" dirty="0">
                <a:solidFill>
                  <a:srgbClr val="1F497D"/>
                </a:solidFill>
                <a:latin typeface="+mn-lt"/>
                <a:ea typeface="Calibri"/>
              </a:rPr>
              <a:t>PROJEKATA UDRUGA </a:t>
            </a:r>
            <a:r>
              <a:rPr lang="hr-HR" sz="2000" b="1" cap="all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usmjerenih </a:t>
            </a:r>
            <a:r>
              <a:rPr lang="hr-HR" sz="2000" b="1" cap="all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pružanjU potpore provođenju  pojedinačnog programa izvršavanje kazne zatvora/odgojne mjere</a:t>
            </a:r>
            <a:br>
              <a:rPr lang="hr-HR" sz="2000" b="1" cap="all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hr-HR" sz="2200" b="1" cap="all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560840" cy="1440160"/>
          </a:xfrm>
        </p:spPr>
        <p:txBody>
          <a:bodyPr>
            <a:noAutofit/>
          </a:bodyPr>
          <a:lstStyle/>
          <a:p>
            <a:pPr algn="ctr"/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Info 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dani </a:t>
            </a:r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2017. </a:t>
            </a:r>
          </a:p>
          <a:p>
            <a:pPr algn="ctr"/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o 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natječajima za dodjelu bespovratnih sredstava projektima i programima organizacija civilnoga društva iz javnih izvora u </a:t>
            </a:r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2017.</a:t>
            </a:r>
            <a:r>
              <a:rPr lang="hr-HR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 </a:t>
            </a:r>
            <a:endParaRPr lang="hr-HR" dirty="0">
              <a:solidFill>
                <a:schemeClr val="accent3">
                  <a:lumMod val="75000"/>
                </a:schemeClr>
              </a:solidFill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hr-HR" b="1" cap="all" dirty="0" smtClean="0">
                <a:solidFill>
                  <a:schemeClr val="accent2">
                    <a:lumMod val="50000"/>
                  </a:schemeClr>
                </a:solidFill>
              </a:rPr>
              <a:t>						</a:t>
            </a:r>
            <a:endParaRPr lang="hr-HR" sz="1800" b="1" cap="all" dirty="0" smtClean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endParaRPr lang="hr-HR" sz="1800" b="1" cap="all" dirty="0" smtClean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8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</a:t>
            </a:r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pravosuđa</a:t>
            </a: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</a:t>
            </a:r>
          </a:p>
          <a:p>
            <a:pPr algn="ctr"/>
            <a:endParaRPr lang="hr-HR" sz="10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9. ožujka 2017</a:t>
            </a:r>
            <a:r>
              <a:rPr lang="hr-HR" sz="1400" cap="all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hr-HR" sz="1400" cap="all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hr-HR" sz="1400" b="1" cap="al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r-HR" sz="1400" b="1" cap="all" dirty="0" smtClean="0">
                <a:solidFill>
                  <a:schemeClr val="accent2">
                    <a:lumMod val="50000"/>
                  </a:schemeClr>
                </a:solidFill>
              </a:rPr>
              <a:t>					</a:t>
            </a:r>
            <a:r>
              <a:rPr lang="hr-HR" b="1" cap="all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hr-HR" sz="1800" b="1" dirty="0">
              <a:latin typeface="Arial Narrow" pitchFamily="34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hr-HR" sz="1600" b="1" cap="all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hr-HR" sz="1600" b="1" cap="all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                                                                           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pPr algn="ctr"/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hr-HR" u="sng" dirty="0"/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hr-HR" sz="1800" dirty="0" smtClean="0">
                <a:latin typeface="Calibri" pitchFamily="34" charset="0"/>
                <a:ea typeface="Calibri"/>
                <a:cs typeface="Calibri" pitchFamily="34" charset="0"/>
              </a:rPr>
              <a:t>U 2016. godini Uprava za zatvorski sustav prvi puta je raspisala </a:t>
            </a: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marL="109728" indent="0" algn="ctr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hr-HR" sz="1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Javni natječaj za financiranje projekata/programa udruga usmjerenih pružanju potpore provođenju pojedinačnog programa izvršavanja kazne zatvora/odgojne mjere</a:t>
            </a:r>
            <a:endParaRPr lang="hr-HR" sz="1800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dirty="0" smtClean="0"/>
              <a:t>Okrugli </a:t>
            </a:r>
            <a:r>
              <a:rPr lang="hr-HR" sz="2000" dirty="0"/>
              <a:t>stol pod nazivom „Novi okviri suradnje zatvorskog sustava RH s organizacijama civilnog društva</a:t>
            </a:r>
            <a:r>
              <a:rPr lang="hr-HR" sz="2000" dirty="0" smtClean="0"/>
              <a:t>” u lipnju 2016.</a:t>
            </a:r>
            <a:endParaRPr lang="hr-HR" sz="2000" dirty="0" smtClean="0"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dirty="0" smtClean="0">
                <a:cs typeface="Calibri" pitchFamily="34" charset="0"/>
              </a:rPr>
              <a:t>Iznos u 2016. godini: 3.950.000 kuna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dirty="0" smtClean="0">
                <a:cs typeface="Calibri" pitchFamily="34" charset="0"/>
              </a:rPr>
              <a:t>Dodijeljeni iznosi za  projekte (12 mjeseci) i programe (do 36 mjeseci)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dirty="0" smtClean="0"/>
              <a:t>Ukupno </a:t>
            </a:r>
            <a:r>
              <a:rPr lang="hr-HR" sz="2000" dirty="0"/>
              <a:t>je odabrano 29 prijedloga od strane 22 </a:t>
            </a:r>
            <a:r>
              <a:rPr lang="hr-HR" sz="2000" dirty="0" smtClean="0"/>
              <a:t>udruge</a:t>
            </a:r>
            <a:r>
              <a:rPr lang="hr-HR" sz="2000" dirty="0"/>
              <a:t>:</a:t>
            </a:r>
            <a:endParaRPr lang="hr-HR" sz="2000" dirty="0" smtClean="0"/>
          </a:p>
          <a:p>
            <a:pPr marL="365760" indent="-256032" algn="ctr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dirty="0" smtClean="0"/>
              <a:t>14 projekata </a:t>
            </a:r>
            <a:r>
              <a:rPr lang="hr-HR" sz="2000" dirty="0"/>
              <a:t>i 15 </a:t>
            </a:r>
            <a:r>
              <a:rPr lang="hr-HR" sz="2000" dirty="0" smtClean="0"/>
              <a:t>programa </a:t>
            </a:r>
            <a:r>
              <a:rPr lang="hr-HR" sz="2000" dirty="0"/>
              <a:t>udruga</a:t>
            </a:r>
            <a:r>
              <a:rPr lang="hr-HR" sz="1600" dirty="0"/>
              <a:t>. 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2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18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hr-HR" sz="1600" b="1" dirty="0" smtClean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 smtClean="0">
                <a:solidFill>
                  <a:srgbClr val="1F497D"/>
                </a:solidFill>
                <a:ea typeface="Calibri"/>
              </a:rPr>
            </a:br>
            <a:r>
              <a:rPr lang="hr-HR" sz="1600" b="1" dirty="0" smtClean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 smtClean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Opći cilj natječaja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/>
              <a:t>osposobljavanje </a:t>
            </a:r>
            <a:r>
              <a:rPr lang="hr-HR" sz="2000" dirty="0"/>
              <a:t>zatvorenika za život na slobodi u skladu </a:t>
            </a:r>
            <a:r>
              <a:rPr lang="hr-HR" sz="2000" dirty="0" smtClean="0"/>
              <a:t>sa </a:t>
            </a:r>
            <a:r>
              <a:rPr lang="hr-HR" sz="2000" dirty="0"/>
              <a:t>zakonom i društvenim </a:t>
            </a:r>
            <a:r>
              <a:rPr lang="hr-HR" sz="2000" dirty="0" smtClean="0"/>
              <a:t>pravilima</a:t>
            </a:r>
            <a:endParaRPr lang="hr-HR" sz="2000" u="sng" dirty="0" smtClean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Specifični cilj natječaja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/>
              <a:t>pružanje potpore provođenju pojedinačnog programa izvršavanja </a:t>
            </a:r>
            <a:r>
              <a:rPr lang="hr-HR" sz="2000" dirty="0" smtClean="0"/>
              <a:t>zatvora </a:t>
            </a:r>
            <a:r>
              <a:rPr lang="hr-HR" sz="2000" dirty="0"/>
              <a:t>i odgojne mjere</a:t>
            </a:r>
            <a:r>
              <a:rPr lang="hr-HR" sz="2000" dirty="0" smtClean="0"/>
              <a:t>.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 smtClean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Dodijeljeni iznos u 2017.:                          2.600.000,00 kuna</a:t>
            </a:r>
          </a:p>
          <a:p>
            <a:pPr marL="1303020" lvl="3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1400" dirty="0">
                <a:latin typeface="Calibri" pitchFamily="34" charset="0"/>
                <a:cs typeface="Calibri" pitchFamily="34" charset="0"/>
              </a:rPr>
              <a:t>-  Financiranje trogodišnjih programa koji su odobreni u 2016. godini</a:t>
            </a:r>
          </a:p>
          <a:p>
            <a:pPr marL="1303020" lvl="3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1400" dirty="0">
                <a:latin typeface="Calibri" pitchFamily="34" charset="0"/>
                <a:cs typeface="Calibri" pitchFamily="34" charset="0"/>
              </a:rPr>
              <a:t>_______________________________________________________</a:t>
            </a:r>
          </a:p>
          <a:p>
            <a:pPr marL="1046988" lvl="3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332738" lvl="3" indent="-285750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2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Za financiranje u </a:t>
            </a:r>
            <a:r>
              <a:rPr lang="hr-HR" sz="2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2017.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oko </a:t>
            </a:r>
            <a:r>
              <a:rPr lang="hr-HR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1.600.000, 00 kuna</a:t>
            </a:r>
            <a:endParaRPr lang="hr-HR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20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hr-HR" sz="1800" dirty="0">
                <a:latin typeface="Calibri" pitchFamily="34" charset="0"/>
                <a:cs typeface="Calibri" pitchFamily="34" charset="0"/>
              </a:rPr>
              <a:t>Financiranje projekata udruga u trajanju do 12 mjeseci:</a:t>
            </a: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	• najmanji iznos koji se može tražiti:  30.000,00 kuna </a:t>
            </a: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	• najveći iznos koji se može tražiti:  150.000,00 kuna </a:t>
            </a: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9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400" b="1" cap="all" dirty="0" smtClean="0"/>
              <a:t>Prioritetna područja natječaja I AKTIVNOSTI:</a:t>
            </a:r>
            <a:endParaRPr lang="hr-HR" sz="2400" b="1" cap="al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494383"/>
              </p:ext>
            </p:extLst>
          </p:nvPr>
        </p:nvGraphicFramePr>
        <p:xfrm>
          <a:off x="457200" y="1196752"/>
          <a:ext cx="7620000" cy="520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54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</a:t>
            </a:r>
            <a:endParaRPr lang="hr-HR" sz="2800" b="1" cap="all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74092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87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hr-HR" sz="1600" b="1" dirty="0" smtClean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 smtClean="0">
                <a:solidFill>
                  <a:srgbClr val="1F497D"/>
                </a:solidFill>
                <a:ea typeface="Calibri"/>
              </a:rPr>
            </a:br>
            <a:r>
              <a:rPr lang="hr-HR" sz="1600" b="1" dirty="0" smtClean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 smtClean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 algn="ctr">
              <a:buNone/>
            </a:pPr>
            <a:endParaRPr lang="hr-HR" sz="2000" dirty="0" smtClean="0"/>
          </a:p>
          <a:p>
            <a:pPr marL="114300" indent="0" algn="ctr">
              <a:buNone/>
            </a:pPr>
            <a:endParaRPr lang="hr-HR" sz="2000" dirty="0" smtClean="0"/>
          </a:p>
          <a:p>
            <a:pPr marL="114300" indent="0" algn="ctr">
              <a:buNone/>
            </a:pPr>
            <a:r>
              <a:rPr lang="hr-HR" sz="2000" dirty="0" smtClean="0"/>
              <a:t>Za </a:t>
            </a:r>
            <a:r>
              <a:rPr lang="hr-HR" sz="2000" dirty="0"/>
              <a:t>sve dodatne informacije možete se javiti  </a:t>
            </a:r>
          </a:p>
          <a:p>
            <a:pPr marL="114300" indent="0" algn="ctr">
              <a:buNone/>
            </a:pPr>
            <a:r>
              <a:rPr lang="hr-HR" sz="2000" dirty="0"/>
              <a:t>elektroničkom poštom na</a:t>
            </a:r>
          </a:p>
          <a:p>
            <a:pPr marL="114300" indent="0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400" b="1" dirty="0">
                <a:solidFill>
                  <a:schemeClr val="bg2">
                    <a:lumMod val="25000"/>
                  </a:schemeClr>
                </a:solidFill>
                <a:hlinkClick r:id="rId2"/>
              </a:rPr>
              <a:t>info-udruge@uzs.pravosudje.hr</a:t>
            </a:r>
            <a:endParaRPr lang="hr-H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43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605</TotalTime>
  <Words>269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          SUFINANCIRANJE PROJEKATA UDRUGA usmjerenih pružanjU potpore provođenju  pojedinačnog programa izvršavanje kazne zatvora/odgojne mjere </vt:lpstr>
      <vt:lpstr>Ministarstvo pravosuđa Uprava za zatvorski sustav</vt:lpstr>
      <vt:lpstr>  Ministarstvo pravosuđa Uprava za zatvorski sustav</vt:lpstr>
      <vt:lpstr>Prioritetna područja natječaja I AKTIVNOSTI:</vt:lpstr>
      <vt:lpstr>Ministarstvo pravosuđa Uprava za zatvorski sustav</vt:lpstr>
      <vt:lpstr>  Ministarstvo pravosuđa Uprava za zatvorski sustav</vt:lpstr>
    </vt:vector>
  </TitlesOfParts>
  <Company>Ministarstvo pravosuđa 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Valentić</dc:creator>
  <cp:lastModifiedBy>Renata Valentić</cp:lastModifiedBy>
  <cp:revision>124</cp:revision>
  <cp:lastPrinted>2017-01-31T13:26:47Z</cp:lastPrinted>
  <dcterms:created xsi:type="dcterms:W3CDTF">2017-01-26T08:36:59Z</dcterms:created>
  <dcterms:modified xsi:type="dcterms:W3CDTF">2017-03-09T10:24:19Z</dcterms:modified>
</cp:coreProperties>
</file>